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301" r:id="rId3"/>
    <p:sldId id="257" r:id="rId4"/>
    <p:sldId id="268" r:id="rId5"/>
    <p:sldId id="263" r:id="rId6"/>
    <p:sldId id="258" r:id="rId7"/>
    <p:sldId id="259" r:id="rId8"/>
    <p:sldId id="260" r:id="rId9"/>
    <p:sldId id="261" r:id="rId10"/>
    <p:sldId id="262" r:id="rId11"/>
    <p:sldId id="265" r:id="rId12"/>
    <p:sldId id="278" r:id="rId13"/>
    <p:sldId id="267" r:id="rId14"/>
    <p:sldId id="270" r:id="rId15"/>
    <p:sldId id="269" r:id="rId16"/>
    <p:sldId id="282" r:id="rId17"/>
    <p:sldId id="284" r:id="rId18"/>
    <p:sldId id="299" r:id="rId19"/>
    <p:sldId id="271" r:id="rId20"/>
    <p:sldId id="279" r:id="rId21"/>
    <p:sldId id="280" r:id="rId22"/>
    <p:sldId id="281" r:id="rId23"/>
    <p:sldId id="275" r:id="rId24"/>
    <p:sldId id="290" r:id="rId25"/>
    <p:sldId id="292" r:id="rId26"/>
    <p:sldId id="294" r:id="rId27"/>
    <p:sldId id="300" r:id="rId28"/>
    <p:sldId id="289" r:id="rId29"/>
    <p:sldId id="276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52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1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81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3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23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6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0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1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1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5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C603E4-9027-4B76-92F7-70BE9FE398F4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403ABE-0E73-489B-8E8C-0E5AEC3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57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veritesolutions.com/wp-content/uploads/2021/02/Cloud-Computing-types-Cloud-1.png" TargetMode="External"/><Relationship Id="rId13" Type="http://schemas.openxmlformats.org/officeDocument/2006/relationships/hyperlink" Target="https://documents.trendmicro.com/images/TEx/articles/Cloud-Security-101-cover.png" TargetMode="External"/><Relationship Id="rId3" Type="http://schemas.openxmlformats.org/officeDocument/2006/relationships/hyperlink" Target="2009%20IEEE%20International%20Conference%20on%20Services%20Computing" TargetMode="External"/><Relationship Id="rId7" Type="http://schemas.openxmlformats.org/officeDocument/2006/relationships/hyperlink" Target="https://www.internethalloffame.org/sites/default/files/inductees/jcr%20licklider.jpg" TargetMode="External"/><Relationship Id="rId12" Type="http://schemas.openxmlformats.org/officeDocument/2006/relationships/hyperlink" Target="https://website-assets-fs.freshworks.com/attachments/cjr7cdxq6019gj9g0gqjem2hl-sla-10e0d5b1.one-half.png" TargetMode="External"/><Relationship Id="rId2" Type="http://schemas.openxmlformats.org/officeDocument/2006/relationships/hyperlink" Target="chrome-extension://efaidnbmnnnibpcajpcglclefindmkaj/http:/citeseerx.ist.psu.edu/viewdoc/download?doi=10.1.1.1037.2443&amp;rep=rep1&amp;type=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amation.com/cloud/cloud-security-enabling-secure-cloud-deployment/" TargetMode="External"/><Relationship Id="rId11" Type="http://schemas.openxmlformats.org/officeDocument/2006/relationships/hyperlink" Target="https://www.webeng.co/wp-content/uploads/2021/02/cloud-deployment-models.png" TargetMode="External"/><Relationship Id="rId5" Type="http://schemas.openxmlformats.org/officeDocument/2006/relationships/hyperlink" Target="https://azure.microsoft.com/en-us/overview/what-are-private-public-hybrid-clouds/#deployment-options" TargetMode="External"/><Relationship Id="rId10" Type="http://schemas.openxmlformats.org/officeDocument/2006/relationships/hyperlink" Target="https://www.crucial.com.au/blog/wp-content/uploads/2013/05/types-of-cloud-computing1.png" TargetMode="External"/><Relationship Id="rId4" Type="http://schemas.openxmlformats.org/officeDocument/2006/relationships/hyperlink" Target="chrome-extension://efaidnbmnnnibpcajpcglclefindmkaj/https:/arxiv.org/ftp/arxiv/papers/1204/1204.0764.pdf" TargetMode="External"/><Relationship Id="rId9" Type="http://schemas.openxmlformats.org/officeDocument/2006/relationships/hyperlink" Target="https://miro.medium.com/max/1082/1*Ktb-8ccVdwGSUkf_2trstA.jpeg" TargetMode="External"/><Relationship Id="rId14" Type="http://schemas.openxmlformats.org/officeDocument/2006/relationships/hyperlink" Target="https://cdn.shopify.com/s/files/1/0576/7063/1573/files/Service_Level_agreement_480x480.png?v=162642535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midascreative.co.uk/wp-content/uploads/2018/10/Web-Design-Questions-You-Should-Ask-Yourself-Before-Building-An-Awesome-Website.jpg" TargetMode="External"/><Relationship Id="rId3" Type="http://schemas.openxmlformats.org/officeDocument/2006/relationships/hyperlink" Target="https://static.javatpoint.com/cloudpages/images/privatecloud.png" TargetMode="External"/><Relationship Id="rId7" Type="http://schemas.openxmlformats.org/officeDocument/2006/relationships/hyperlink" Target="https://w7.pngwing.com/pngs/966/415/png-transparent-human-skull-symbolism-skull-and-crossbones-symbols-of-death-skull-jolly-roger-bones-skull-and-crossbones.png" TargetMode="External"/><Relationship Id="rId2" Type="http://schemas.openxmlformats.org/officeDocument/2006/relationships/hyperlink" Target="https://static.javatpoint.com/cloudpages/images/publicclou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bm.com/blogs/cloud-computing/wp-content/uploads/2018/01/TRIAD.png" TargetMode="External"/><Relationship Id="rId5" Type="http://schemas.openxmlformats.org/officeDocument/2006/relationships/hyperlink" Target="https://www.insight.com/content/dam/insight-web/en_US/article-images/infographics/7-steps-to-developing-a-cloud-security-plan.jpg" TargetMode="External"/><Relationship Id="rId10" Type="http://schemas.openxmlformats.org/officeDocument/2006/relationships/hyperlink" Target="https://www.intel.com/content/www/us/en/cloud-computing/cloud-security-architecture.html" TargetMode="External"/><Relationship Id="rId4" Type="http://schemas.openxmlformats.org/officeDocument/2006/relationships/hyperlink" Target="https://static.javatpoint.com/cloudpages/images/hybridcloud.png" TargetMode="External"/><Relationship Id="rId9" Type="http://schemas.openxmlformats.org/officeDocument/2006/relationships/hyperlink" Target="https://imageio.forbes.com/specials-images/imageserve/5f1d8f1daccaa93b7815079f/Single-line-drawing-of-a-light-bulb-with-a-question-mark/960x0.jpg?fit=bounds&amp;format=jpg&amp;width=96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BDF7D1-15CA-CE70-C07D-2B7098FDC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18" y="1800225"/>
            <a:ext cx="11126788" cy="1320798"/>
          </a:xfrm>
        </p:spPr>
        <p:txBody>
          <a:bodyPr>
            <a:normAutofit/>
          </a:bodyPr>
          <a:lstStyle/>
          <a:p>
            <a:pPr algn="ctr"/>
            <a:r>
              <a:rPr lang="en-ZW" sz="6000" dirty="0">
                <a:solidFill>
                  <a:schemeClr val="tx2"/>
                </a:solidFill>
              </a:rPr>
              <a:t>Cloud security</a:t>
            </a:r>
            <a:r>
              <a:rPr lang="he-IL" sz="6000" dirty="0">
                <a:solidFill>
                  <a:schemeClr val="tx2"/>
                </a:solidFill>
                <a:cs typeface="+mn-cs"/>
              </a:rPr>
              <a:t>אבטחת ענן- </a:t>
            </a:r>
            <a:endParaRPr lang="en-US" sz="60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D5D74-39CA-DCFE-CD06-22829B04B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1541" y="3590923"/>
            <a:ext cx="7005742" cy="1143002"/>
          </a:xfrm>
        </p:spPr>
        <p:txBody>
          <a:bodyPr>
            <a:normAutofit/>
          </a:bodyPr>
          <a:lstStyle/>
          <a:p>
            <a:pPr algn="ctr"/>
            <a:r>
              <a:rPr lang="he-IL" dirty="0">
                <a:solidFill>
                  <a:schemeClr val="tx1">
                    <a:alpha val="80000"/>
                  </a:schemeClr>
                </a:solidFill>
              </a:rPr>
              <a:t> מגישות: אורטל יצקן ומיכל ליבוב</a:t>
            </a:r>
          </a:p>
          <a:p>
            <a:pPr algn="ctr"/>
            <a:r>
              <a:rPr lang="he-IL" dirty="0">
                <a:solidFill>
                  <a:schemeClr val="tx1">
                    <a:alpha val="80000"/>
                  </a:schemeClr>
                </a:solidFill>
              </a:rPr>
              <a:t>מרצה: ד"ר מרטין לנד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84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ypes of Cloud Computing">
            <a:extLst>
              <a:ext uri="{FF2B5EF4-FFF2-40B4-BE49-F238E27FC236}">
                <a16:creationId xmlns:a16="http://schemas.microsoft.com/office/drawing/2014/main" id="{67E84F0D-36D7-D139-0E0E-12C865D8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463" y="1839286"/>
            <a:ext cx="7165074" cy="4541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8901BA-D88B-A519-C4E0-433EACF0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348" y="618518"/>
            <a:ext cx="5641523" cy="745960"/>
          </a:xfrm>
        </p:spPr>
        <p:txBody>
          <a:bodyPr>
            <a:normAutofit fontScale="90000"/>
          </a:bodyPr>
          <a:lstStyle/>
          <a:p>
            <a:r>
              <a:rPr lang="he-IL" sz="4400" b="1" dirty="0">
                <a:cs typeface="+mn-cs"/>
              </a:rPr>
              <a:t>מודלים של שירותי ענן</a:t>
            </a:r>
            <a:endParaRPr lang="en-US" sz="4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ypes of Cloud Computing — a Guide on Cloud Solutions and Technologies •  Web.Eng AWS Cloud">
            <a:extLst>
              <a:ext uri="{FF2B5EF4-FFF2-40B4-BE49-F238E27FC236}">
                <a16:creationId xmlns:a16="http://schemas.microsoft.com/office/drawing/2014/main" id="{5D9D7EE6-CB73-3ECC-0533-611BF73C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820626"/>
            <a:ext cx="5238750" cy="458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52B57-E823-34E0-910C-F1AE84B9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4" y="618518"/>
            <a:ext cx="8884708" cy="74596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sz="4400" b="1" dirty="0">
                <a:cs typeface="+mn-cs"/>
              </a:rPr>
              <a:t>מודלים של שירותי ענן וסוגי מחשוב עננים</a:t>
            </a:r>
            <a:endParaRPr lang="en-US" sz="44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0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6597-77C9-9334-B80A-9B625C5F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68495"/>
            <a:ext cx="8534400" cy="1507067"/>
          </a:xfrm>
        </p:spPr>
        <p:txBody>
          <a:bodyPr/>
          <a:lstStyle/>
          <a:p>
            <a:pPr algn="r" rtl="1"/>
            <a:r>
              <a:rPr lang="he-IL" b="1" dirty="0">
                <a:cs typeface="+mn-cs"/>
              </a:rPr>
              <a:t>מהי אבטחת ענן?</a:t>
            </a:r>
            <a:endParaRPr lang="en-US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8756B-45CE-E484-E133-00CE1144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היא רשימה של הנחיות שנוצרו על ידי חברה שמספקת אבטחה כדי למנוע כל אפשרות לאובדן נתונים, חוסר זמינות או התקפה על הנתונים.</a:t>
            </a:r>
          </a:p>
          <a:p>
            <a:pPr algn="r" rtl="1"/>
            <a:r>
              <a:rPr lang="he-IL" dirty="0"/>
              <a:t>אבטחת ענן היא</a:t>
            </a:r>
            <a:r>
              <a:rPr lang="en-US" dirty="0"/>
              <a:t> </a:t>
            </a:r>
            <a:r>
              <a:rPr lang="he-IL" dirty="0"/>
              <a:t>שירות מיוחד שמבטיח סביבה מאובטחת.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DF50B9F-4F38-0C49-AAE0-D0C6C6E8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17" y="3605722"/>
            <a:ext cx="5767566" cy="28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6F2F-8120-1DBF-511F-69AEE61E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38" y="590021"/>
            <a:ext cx="8534400" cy="1507067"/>
          </a:xfrm>
        </p:spPr>
        <p:txBody>
          <a:bodyPr/>
          <a:lstStyle/>
          <a:p>
            <a:r>
              <a:rPr lang="en-ZW" b="1" dirty="0"/>
              <a:t>Service level agreement- sla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BE86-C0D0-63A3-491B-1827D1A7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556" y="2097088"/>
            <a:ext cx="9905999" cy="2511426"/>
          </a:xfrm>
        </p:spPr>
        <p:txBody>
          <a:bodyPr/>
          <a:lstStyle/>
          <a:p>
            <a:pPr algn="r" rtl="1"/>
            <a:r>
              <a:rPr lang="he-IL" dirty="0"/>
              <a:t>זהו הסכם משפטי בין ספק השירות ללקוח.</a:t>
            </a:r>
          </a:p>
          <a:p>
            <a:pPr algn="r" rtl="1"/>
            <a:r>
              <a:rPr lang="he-IL" dirty="0"/>
              <a:t>בין השאר מגדיר כיצד מסופקת האבטחה ומה קורה במקרה שהספק או הלקוח עוברים על החוקים.</a:t>
            </a:r>
          </a:p>
          <a:p>
            <a:pPr algn="r" rtl="1"/>
            <a:r>
              <a:rPr lang="he-IL" dirty="0"/>
              <a:t>ה </a:t>
            </a:r>
            <a:r>
              <a:rPr lang="en-US" dirty="0"/>
              <a:t>SLA</a:t>
            </a:r>
            <a:r>
              <a:rPr lang="he-IL" dirty="0"/>
              <a:t> גם עוזר לשכנע את הלקוח שהמידע שיעלה לענן יהיה מאובטח.</a:t>
            </a:r>
          </a:p>
        </p:txBody>
      </p:sp>
      <p:pic>
        <p:nvPicPr>
          <p:cNvPr id="8194" name="Picture 2" descr="Service Level Agreement | SLA Best Practices | Try Freshservice">
            <a:extLst>
              <a:ext uri="{FF2B5EF4-FFF2-40B4-BE49-F238E27FC236}">
                <a16:creationId xmlns:a16="http://schemas.microsoft.com/office/drawing/2014/main" id="{ED5B95F2-32F7-3C1D-E32F-63E044F2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56" y="3945924"/>
            <a:ext cx="2385558" cy="198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FE41-8B25-FDCE-6DF2-22FC4A08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76" y="539087"/>
            <a:ext cx="8534400" cy="1344304"/>
          </a:xfrm>
        </p:spPr>
        <p:txBody>
          <a:bodyPr/>
          <a:lstStyle/>
          <a:p>
            <a:r>
              <a:rPr lang="en-ZW" b="1" dirty="0"/>
              <a:t>Sla-</a:t>
            </a:r>
            <a:r>
              <a:rPr lang="en-ZW" dirty="0"/>
              <a:t> </a:t>
            </a:r>
            <a:r>
              <a:rPr lang="he-IL" b="1" dirty="0">
                <a:cs typeface="+mn-cs"/>
              </a:rPr>
              <a:t>מה זה מכיל?</a:t>
            </a:r>
            <a:endParaRPr lang="en-US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3499-EE52-BF96-F253-735510FEC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03" y="1883391"/>
            <a:ext cx="4578373" cy="4358303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הגדרת השירות.</a:t>
            </a:r>
          </a:p>
          <a:p>
            <a:pPr algn="r" rtl="1"/>
            <a:r>
              <a:rPr lang="he-IL" dirty="0"/>
              <a:t>ניהול ביצועים.</a:t>
            </a:r>
          </a:p>
          <a:p>
            <a:pPr algn="r" rtl="1"/>
            <a:r>
              <a:rPr lang="he-IL" dirty="0"/>
              <a:t>ניהול בעיות.</a:t>
            </a:r>
          </a:p>
          <a:p>
            <a:pPr algn="r" rtl="1"/>
            <a:r>
              <a:rPr lang="he-IL" dirty="0"/>
              <a:t>חובות ואחריות הלקוח.</a:t>
            </a:r>
          </a:p>
          <a:p>
            <a:pPr algn="r" rtl="1"/>
            <a:r>
              <a:rPr lang="en-US" dirty="0"/>
              <a:t>Warranties and Remedies</a:t>
            </a:r>
            <a:r>
              <a:rPr lang="he-IL" dirty="0"/>
              <a:t>.</a:t>
            </a:r>
          </a:p>
          <a:p>
            <a:pPr algn="r" rtl="1"/>
            <a:r>
              <a:rPr lang="he-IL" sz="3200" dirty="0"/>
              <a:t>אבטחה.</a:t>
            </a:r>
          </a:p>
          <a:p>
            <a:pPr algn="r" rtl="1"/>
            <a:r>
              <a:rPr lang="he-IL" dirty="0"/>
              <a:t>התאוששות מאסון והמשך עסקים.</a:t>
            </a:r>
          </a:p>
          <a:p>
            <a:pPr algn="r" rtl="1"/>
            <a:r>
              <a:rPr lang="he-IL" dirty="0"/>
              <a:t>סיום</a:t>
            </a:r>
          </a:p>
        </p:txBody>
      </p:sp>
      <p:pic>
        <p:nvPicPr>
          <p:cNvPr id="11266" name="Picture 2" descr="Service Level Agreement Template – ITIL Docs - ITIL Templates and Training  Courses">
            <a:extLst>
              <a:ext uri="{FF2B5EF4-FFF2-40B4-BE49-F238E27FC236}">
                <a16:creationId xmlns:a16="http://schemas.microsoft.com/office/drawing/2014/main" id="{2479162F-9534-ABA3-17E2-62A9C730A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7" y="1883391"/>
            <a:ext cx="3314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068A-489C-CAA6-82A2-F4637989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96036"/>
            <a:ext cx="4951411" cy="1142318"/>
          </a:xfrm>
        </p:spPr>
        <p:txBody>
          <a:bodyPr>
            <a:normAutofit fontScale="90000"/>
          </a:bodyPr>
          <a:lstStyle/>
          <a:p>
            <a:r>
              <a:rPr lang="he-IL" sz="4000" b="1" dirty="0">
                <a:cs typeface="+mn-cs"/>
              </a:rPr>
              <a:t>הארכיטקטורה של הענן</a:t>
            </a:r>
            <a:endParaRPr lang="en-US" sz="4000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17BD7-2E91-2CA4-21FD-7631309D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35515"/>
            <a:ext cx="9905999" cy="2786970"/>
          </a:xfrm>
        </p:spPr>
        <p:txBody>
          <a:bodyPr/>
          <a:lstStyle/>
          <a:p>
            <a:pPr algn="r" rtl="1"/>
            <a:r>
              <a:rPr lang="he-IL" dirty="0"/>
              <a:t>ארכיטקטורה של ענן תלויה בשירות שהוא מספק.</a:t>
            </a:r>
          </a:p>
          <a:p>
            <a:pPr algn="r" rtl="1"/>
            <a:r>
              <a:rPr lang="he-IL" dirty="0"/>
              <a:t>המידע נשמר במקום מרכזי שנקרא </a:t>
            </a:r>
            <a:r>
              <a:rPr lang="en-ZW" dirty="0"/>
              <a:t>data </a:t>
            </a:r>
            <a:r>
              <a:rPr lang="en-ZW" dirty="0" err="1"/>
              <a:t>centers</a:t>
            </a:r>
            <a:r>
              <a:rPr lang="he-IL" dirty="0"/>
              <a:t>.</a:t>
            </a:r>
          </a:p>
          <a:p>
            <a:pPr algn="r" rtl="1"/>
            <a:r>
              <a:rPr lang="he-IL" dirty="0"/>
              <a:t>היופי בענן הוא שהענן מאפשר למשתמש מרחב עבודה נוח ללקוח שבו הוא יוכל לשלוט באופן מלא, ובו זמנית הלקוח לא יודע היכן מתבצעות </a:t>
            </a:r>
            <a:r>
              <a:rPr lang="he-IL" dirty="0" err="1"/>
              <a:t>התחזוקות</a:t>
            </a:r>
            <a:r>
              <a:rPr lang="he-IL" dirty="0"/>
              <a:t> או היכן בדיוק מאוחסנים הנתונים שלו.</a:t>
            </a:r>
          </a:p>
          <a:p>
            <a:pPr algn="r" rtl="1"/>
            <a:r>
              <a:rPr lang="he-IL" dirty="0"/>
              <a:t>שימוש בשירותים מבוססי </a:t>
            </a:r>
            <a:r>
              <a:rPr lang="en-US" dirty="0"/>
              <a:t> .IT</a:t>
            </a:r>
            <a:endParaRPr lang="he-IL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949A33-2975-9C2B-D1CA-076D089FDAB1}"/>
              </a:ext>
            </a:extLst>
          </p:cNvPr>
          <p:cNvSpPr txBox="1">
            <a:spLocks/>
          </p:cNvSpPr>
          <p:nvPr/>
        </p:nvSpPr>
        <p:spPr>
          <a:xfrm>
            <a:off x="-455376" y="5036457"/>
            <a:ext cx="9905999" cy="515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 3" panose="05040102010807070707" pitchFamily="18" charset="2"/>
              <a:buChar char=""/>
            </a:pPr>
            <a:r>
              <a:rPr lang="he-IL" dirty="0"/>
              <a:t> מבחינה לוגית ללקוח אין באמת שליטה מלאה בכל מה שקורה בענן</a:t>
            </a:r>
          </a:p>
        </p:txBody>
      </p:sp>
    </p:spTree>
    <p:extLst>
      <p:ext uri="{BB962C8B-B14F-4D97-AF65-F5344CB8AC3E}">
        <p14:creationId xmlns:p14="http://schemas.microsoft.com/office/powerpoint/2010/main" val="134996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CC3B2-9528-7E38-4F0A-B813490F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435" y="513472"/>
            <a:ext cx="5167948" cy="1095508"/>
          </a:xfrm>
        </p:spPr>
        <p:txBody>
          <a:bodyPr>
            <a:normAutofit/>
          </a:bodyPr>
          <a:lstStyle/>
          <a:p>
            <a:pPr rt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ארכיטקטורת אבטחת הענן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951D9-DC72-A865-968C-6762BA28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4143" y="1608979"/>
            <a:ext cx="6938240" cy="4559809"/>
          </a:xfrm>
        </p:spPr>
        <p:txBody>
          <a:bodyPr>
            <a:normAutofit/>
          </a:bodyPr>
          <a:lstStyle/>
          <a:p>
            <a:pPr algn="r" rtl="1">
              <a:buClrTx/>
            </a:pPr>
            <a:r>
              <a:rPr lang="he-IL" sz="1900" dirty="0"/>
              <a:t>ארכיטקטורת אבטחת ענן מתארת את כל החומרה והטכנולוגיות שנועדו להגן על נתונים, עומסי עבודה ומערכות בתוך פלטפורמות ענן.</a:t>
            </a:r>
          </a:p>
          <a:p>
            <a:pPr marL="0" indent="0" algn="r" rtl="1">
              <a:buClrTx/>
              <a:buNone/>
            </a:pPr>
            <a:endParaRPr lang="he-IL" sz="1900" dirty="0"/>
          </a:p>
          <a:p>
            <a:pPr algn="r" rtl="1">
              <a:buClrTx/>
            </a:pPr>
            <a:r>
              <a:rPr lang="he-IL" sz="1900" dirty="0"/>
              <a:t>אבטחת הענן כוללת 3 יכולות ליבה:</a:t>
            </a:r>
          </a:p>
          <a:p>
            <a:pPr lvl="1" algn="r" rtl="1">
              <a:buClrTx/>
              <a:buFont typeface="Wingdings" panose="05000000000000000000" pitchFamily="2" charset="2"/>
              <a:buChar char=""/>
            </a:pPr>
            <a:r>
              <a:rPr lang="he-IL" sz="1700" dirty="0"/>
              <a:t>סודיות- שמירת מידע מאנשים שלא אמורה להיות להם גישה לנתונים.</a:t>
            </a:r>
          </a:p>
          <a:p>
            <a:pPr lvl="1" algn="r" rtl="1">
              <a:buClrTx/>
              <a:buFont typeface="Wingdings" panose="05000000000000000000" pitchFamily="2" charset="2"/>
              <a:buChar char=""/>
            </a:pPr>
            <a:r>
              <a:rPr lang="he-IL" sz="1700" dirty="0"/>
              <a:t>שלמות- מה שאתה מצפה- זה מה שאתה מקבל.</a:t>
            </a:r>
          </a:p>
          <a:p>
            <a:pPr lvl="1" algn="r" rtl="1">
              <a:buClrTx/>
              <a:buFont typeface="Wingdings" panose="05000000000000000000" pitchFamily="2" charset="2"/>
              <a:buChar char=""/>
            </a:pPr>
            <a:r>
              <a:rPr lang="he-IL" sz="1700" dirty="0"/>
              <a:t>זמינות- סיפוק השירותים ללקוח בכל זמן שיצטרך.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E1E7A8-8532-A29B-AC6A-2566E381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5" y="3429000"/>
            <a:ext cx="2451914" cy="20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0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748D5-76DE-32D1-07B3-88F7570F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388" y="633413"/>
            <a:ext cx="5485845" cy="1507067"/>
          </a:xfrm>
        </p:spPr>
        <p:txBody>
          <a:bodyPr>
            <a:normAutofit/>
          </a:bodyPr>
          <a:lstStyle/>
          <a:p>
            <a:pPr algn="r" rtl="1"/>
            <a:r>
              <a:rPr lang="he-IL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איומי ארכיטקטורת אבטחת ענן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CC0B2-DC2F-AD0A-288A-F429F472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44" y="2373313"/>
            <a:ext cx="4819653" cy="2619374"/>
          </a:xfrm>
        </p:spPr>
        <p:txBody>
          <a:bodyPr>
            <a:normAutofit/>
          </a:bodyPr>
          <a:lstStyle/>
          <a:p>
            <a:pPr algn="r" rtl="1"/>
            <a:r>
              <a:rPr lang="he-IL" sz="1800" dirty="0">
                <a:solidFill>
                  <a:srgbClr val="0F496F"/>
                </a:solidFill>
              </a:rPr>
              <a:t>איומים פנימיים.</a:t>
            </a:r>
          </a:p>
          <a:p>
            <a:pPr algn="r" rtl="1"/>
            <a:r>
              <a:rPr lang="he-IL" sz="1800" dirty="0">
                <a:solidFill>
                  <a:srgbClr val="0F496F"/>
                </a:solidFill>
              </a:rPr>
              <a:t>התקפות </a:t>
            </a:r>
            <a:r>
              <a:rPr lang="en-US" sz="1800" dirty="0">
                <a:solidFill>
                  <a:srgbClr val="0F496F"/>
                </a:solidFill>
              </a:rPr>
              <a:t>D</a:t>
            </a:r>
            <a:r>
              <a:rPr lang="en-ZW" sz="1800" dirty="0" err="1">
                <a:solidFill>
                  <a:srgbClr val="0F496F"/>
                </a:solidFill>
              </a:rPr>
              <a:t>os</a:t>
            </a:r>
            <a:r>
              <a:rPr lang="en-ZW" sz="1800" dirty="0">
                <a:solidFill>
                  <a:srgbClr val="0F496F"/>
                </a:solidFill>
              </a:rPr>
              <a:t>/</a:t>
            </a:r>
            <a:r>
              <a:rPr lang="en-ZW" sz="1800" dirty="0" err="1">
                <a:solidFill>
                  <a:srgbClr val="0F496F"/>
                </a:solidFill>
              </a:rPr>
              <a:t>DDos</a:t>
            </a:r>
            <a:r>
              <a:rPr lang="he-IL" sz="1800" dirty="0">
                <a:solidFill>
                  <a:srgbClr val="0F496F"/>
                </a:solidFill>
              </a:rPr>
              <a:t>.</a:t>
            </a:r>
          </a:p>
          <a:p>
            <a:pPr algn="r" rtl="1"/>
            <a:r>
              <a:rPr lang="he-IL" sz="1800" dirty="0">
                <a:solidFill>
                  <a:srgbClr val="0F496F"/>
                </a:solidFill>
              </a:rPr>
              <a:t>קצה הענן.</a:t>
            </a:r>
          </a:p>
          <a:p>
            <a:pPr algn="r" rtl="1"/>
            <a:r>
              <a:rPr lang="he-IL" sz="1800" dirty="0">
                <a:solidFill>
                  <a:srgbClr val="0F496F"/>
                </a:solidFill>
              </a:rPr>
              <a:t>בקרת לקוחות.</a:t>
            </a:r>
          </a:p>
          <a:p>
            <a:pPr algn="r" rtl="1"/>
            <a:r>
              <a:rPr lang="he-IL" sz="1800" dirty="0">
                <a:solidFill>
                  <a:srgbClr val="0F496F"/>
                </a:solidFill>
              </a:rPr>
              <a:t>מגבלות חומרה.</a:t>
            </a:r>
          </a:p>
          <a:p>
            <a:pPr algn="r" rtl="1"/>
            <a:r>
              <a:rPr lang="he-IL" sz="1800" dirty="0">
                <a:solidFill>
                  <a:srgbClr val="0F496F"/>
                </a:solidFill>
              </a:rPr>
              <a:t>אבטחה קריטית לשינוי עסקי.</a:t>
            </a:r>
          </a:p>
        </p:txBody>
      </p:sp>
      <p:grpSp>
        <p:nvGrpSpPr>
          <p:cNvPr id="9221" name="Group 72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2" name="Straight Connector 74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B091E3-1F34-610B-639B-1D08E624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5" b="98755" l="0" r="99674">
                        <a14:foregroundMark x1="33370" y1="25519" x2="56304" y2="29461"/>
                        <a14:foregroundMark x1="38587" y1="6017" x2="64457" y2="6535"/>
                        <a14:foregroundMark x1="46304" y1="1245" x2="52609" y2="2178"/>
                        <a14:foregroundMark x1="6957" y1="53320" x2="8804" y2="51141"/>
                        <a14:foregroundMark x1="1522" y1="58506" x2="5652" y2="60062"/>
                        <a14:foregroundMark x1="8587" y1="94917" x2="13152" y2="89108"/>
                        <a14:foregroundMark x1="1739" y1="85166" x2="0" y2="85788"/>
                        <a14:foregroundMark x1="30435" y1="80809" x2="51304" y2="79046"/>
                        <a14:foregroundMark x1="61957" y1="54564" x2="53261" y2="59544"/>
                        <a14:foregroundMark x1="88478" y1="56950" x2="76196" y2="60685"/>
                        <a14:foregroundMark x1="63804" y1="73444" x2="73261" y2="63278"/>
                        <a14:foregroundMark x1="73261" y1="63278" x2="91413" y2="56328"/>
                        <a14:foregroundMark x1="52174" y1="66494" x2="52391" y2="68672"/>
                        <a14:foregroundMark x1="92391" y1="52386" x2="92826" y2="55498"/>
                        <a14:foregroundMark x1="92826" y1="83402" x2="90109" y2="92531"/>
                        <a14:foregroundMark x1="91196" y1="96888" x2="93696" y2="93154"/>
                        <a14:foregroundMark x1="95978" y1="59129" x2="98261" y2="60477"/>
                        <a14:foregroundMark x1="98913" y1="84336" x2="98478" y2="85373"/>
                        <a14:foregroundMark x1="99674" y1="59751" x2="99674" y2="59751"/>
                        <a14:foregroundMark x1="11304" y1="97510" x2="10870" y2="98340"/>
                        <a14:foregroundMark x1="89891" y1="98755" x2="92391" y2="98340"/>
                        <a14:foregroundMark x1="6739" y1="98755" x2="10435" y2="9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3" y="1657381"/>
            <a:ext cx="3072608" cy="32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1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מנעול שקוף">
            <a:extLst>
              <a:ext uri="{FF2B5EF4-FFF2-40B4-BE49-F238E27FC236}">
                <a16:creationId xmlns:a16="http://schemas.microsoft.com/office/drawing/2014/main" id="{CA220E26-0613-5D6B-A040-169C75109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37DE6C60-E628-B015-69F0-43EB3072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01" y="2575442"/>
            <a:ext cx="6767736" cy="24860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אבטחה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551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ED2C-6508-427E-A3DA-6074C9C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011" y="742420"/>
            <a:ext cx="8534400" cy="1507067"/>
          </a:xfrm>
        </p:spPr>
        <p:txBody>
          <a:bodyPr/>
          <a:lstStyle/>
          <a:p>
            <a:pPr algn="r" rt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בעיות אבטחה בענן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36DA-57DD-6DD4-9136-A0FEC212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29" y="2249487"/>
            <a:ext cx="9905999" cy="3291504"/>
          </a:xfrm>
        </p:spPr>
        <p:txBody>
          <a:bodyPr/>
          <a:lstStyle/>
          <a:p>
            <a:pPr algn="r" rtl="1"/>
            <a:r>
              <a:rPr lang="he-IL" dirty="0"/>
              <a:t>פרטיות ואבטחה.</a:t>
            </a:r>
          </a:p>
          <a:p>
            <a:pPr algn="r" rtl="1"/>
            <a:r>
              <a:rPr lang="he-IL" dirty="0"/>
              <a:t>פריצה לנתונים באמצעות רשת סיבים אופטיים.</a:t>
            </a:r>
          </a:p>
          <a:p>
            <a:pPr algn="r" rtl="1"/>
            <a:r>
              <a:rPr lang="he-IL" dirty="0"/>
              <a:t>אחסון נתונים ברשתות </a:t>
            </a:r>
            <a:r>
              <a:rPr lang="en-US" dirty="0"/>
              <a:t>IP</a:t>
            </a:r>
            <a:r>
              <a:rPr lang="he-IL" dirty="0"/>
              <a:t>.</a:t>
            </a:r>
          </a:p>
          <a:p>
            <a:pPr algn="r" rtl="1"/>
            <a:r>
              <a:rPr lang="he-IL" dirty="0"/>
              <a:t>אחסון נתונים ואבטחה בענן.</a:t>
            </a:r>
          </a:p>
          <a:p>
            <a:pPr algn="r" rtl="1"/>
            <a:r>
              <a:rPr lang="he-IL" dirty="0"/>
              <a:t>ועוד </a:t>
            </a:r>
            <a:r>
              <a:rPr lang="he-IL" dirty="0" err="1"/>
              <a:t>ועוד</a:t>
            </a:r>
            <a:r>
              <a:rPr lang="he-IL" dirty="0"/>
              <a:t>...</a:t>
            </a:r>
            <a:endParaRPr lang="en-US" dirty="0"/>
          </a:p>
        </p:txBody>
      </p:sp>
      <p:pic>
        <p:nvPicPr>
          <p:cNvPr id="1026" name="Picture 2" descr="Cloud Security Risks and Threats in 2020 | by Tarun Manrai | Medium">
            <a:extLst>
              <a:ext uri="{FF2B5EF4-FFF2-40B4-BE49-F238E27FC236}">
                <a16:creationId xmlns:a16="http://schemas.microsoft.com/office/drawing/2014/main" id="{EB10D01D-717B-1C5B-B233-06D6F438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8" y="3429000"/>
            <a:ext cx="45339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F17025D-0558-4BB1-932D-D407F5BD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906635-6DE9-FC95-36F7-DEE305D7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128" y="415128"/>
            <a:ext cx="655985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/>
            <a:r>
              <a:rPr lang="en-US" sz="4800" b="1" dirty="0" err="1">
                <a:solidFill>
                  <a:srgbClr val="FFFFFF"/>
                </a:solidFill>
              </a:rPr>
              <a:t>מהו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מחשוב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ענן</a:t>
            </a:r>
            <a:r>
              <a:rPr lang="en-US" sz="48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86CE3C-5250-6774-9E06-19F34234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24" y="3843868"/>
            <a:ext cx="5414401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 rtl="1">
              <a:buNone/>
            </a:pPr>
            <a:r>
              <a:rPr lang="en-US" sz="2100" dirty="0" err="1">
                <a:solidFill>
                  <a:srgbClr val="0F496F"/>
                </a:solidFill>
              </a:rPr>
              <a:t>שירותי</a:t>
            </a:r>
            <a:r>
              <a:rPr lang="en-US" sz="2100" dirty="0">
                <a:solidFill>
                  <a:srgbClr val="0F496F"/>
                </a:solidFill>
              </a:rPr>
              <a:t> מחשב </a:t>
            </a:r>
            <a:r>
              <a:rPr lang="en-US" sz="2100" dirty="0" err="1">
                <a:solidFill>
                  <a:srgbClr val="0F496F"/>
                </a:solidFill>
              </a:rPr>
              <a:t>המתבצעים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בחוות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שרתים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מרוחקת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ולא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במחשב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הפרטי</a:t>
            </a:r>
            <a:r>
              <a:rPr lang="en-US" sz="2100" dirty="0">
                <a:solidFill>
                  <a:srgbClr val="0F496F"/>
                </a:solidFill>
              </a:rPr>
              <a:t> של המשתמש.</a:t>
            </a:r>
          </a:p>
        </p:txBody>
      </p:sp>
      <p:sp useBgFill="1">
        <p:nvSpPr>
          <p:cNvPr id="24" name="Snip Diagonal Corner Rectangle 6">
            <a:extLst>
              <a:ext uri="{FF2B5EF4-FFF2-40B4-BE49-F238E27FC236}">
                <a16:creationId xmlns:a16="http://schemas.microsoft.com/office/drawing/2014/main" id="{23897308-2491-4C39-B764-46DCD1CAD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5804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loud Computing">
            <a:extLst>
              <a:ext uri="{FF2B5EF4-FFF2-40B4-BE49-F238E27FC236}">
                <a16:creationId xmlns:a16="http://schemas.microsoft.com/office/drawing/2014/main" id="{37A9414C-A428-5F40-6FBB-ED63C1441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12" y="1911445"/>
            <a:ext cx="2709870" cy="270987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37C3370-E183-40E3-8F06-FDD26E64D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774F20-3F21-44FE-976F-CC336A748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342010-2E15-4FE2-8956-F562BBF50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2C8931-1DC1-48FA-878F-2B7CB813D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3285CBA-1A56-43E8-8B87-570C461DA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4A0B30-03E2-41DD-B443-95E7FB70E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14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3BA9-F3D6-D1AA-B265-14114AB2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52" y="1436401"/>
            <a:ext cx="4952999" cy="1507067"/>
          </a:xfrm>
        </p:spPr>
        <p:txBody>
          <a:bodyPr/>
          <a:lstStyle/>
          <a:p>
            <a:pPr algn="r" rt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אבטחה בענן ציבורי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0E36-4B6D-8EA0-C3E3-77D75300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06438" y="2801933"/>
            <a:ext cx="10284724" cy="3494092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לענן ציבורי (</a:t>
            </a:r>
            <a:r>
              <a:rPr lang="en-ZW" dirty="0"/>
              <a:t>public cloud</a:t>
            </a:r>
            <a:r>
              <a:rPr lang="he-IL" dirty="0"/>
              <a:t>) יש ארכיטקטורה רבת משתמשים.</a:t>
            </a:r>
          </a:p>
          <a:p>
            <a:pPr algn="r" rtl="1"/>
            <a:r>
              <a:rPr lang="he-IL" dirty="0"/>
              <a:t>אין מניעה מוחלטת להשחתה של נתונים.</a:t>
            </a:r>
          </a:p>
          <a:p>
            <a:pPr algn="r" rtl="1"/>
            <a:r>
              <a:rPr lang="he-IL" dirty="0"/>
              <a:t>דליפת נתונים.</a:t>
            </a:r>
          </a:p>
          <a:p>
            <a:pPr algn="r" rtl="1"/>
            <a:r>
              <a:rPr lang="he-IL" dirty="0"/>
              <a:t>לקוחות זדוניים יכולים להתחייב להסכם אך לא לכבד אותו.</a:t>
            </a:r>
          </a:p>
          <a:p>
            <a:pPr algn="r" rtl="1"/>
            <a:r>
              <a:rPr lang="he-IL" dirty="0"/>
              <a:t>תכנית מגירה למקרה של קריסת המערכת.</a:t>
            </a:r>
          </a:p>
          <a:p>
            <a:pPr algn="r" rtl="1"/>
            <a:r>
              <a:rPr lang="he-IL" dirty="0"/>
              <a:t>לקוח חף מפשע עלול לעשות טעות ולגרום להתקפת </a:t>
            </a:r>
            <a:r>
              <a:rPr lang="en-US" dirty="0"/>
              <a:t>DD</a:t>
            </a:r>
            <a:r>
              <a:rPr lang="en-ZW" dirty="0" err="1"/>
              <a:t>oS</a:t>
            </a:r>
            <a:r>
              <a:rPr lang="he-IL" dirty="0"/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5607D82-1693-3A50-E8C0-F7CBF61C1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529939"/>
            <a:ext cx="3831040" cy="21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3BA9-F3D6-D1AA-B265-14114AB2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388" y="1282559"/>
            <a:ext cx="4957098" cy="1507067"/>
          </a:xfrm>
        </p:spPr>
        <p:txBody>
          <a:bodyPr/>
          <a:lstStyle/>
          <a:p>
            <a:pPr algn="r" rt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אבטחה בענן פרטי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0E36-4B6D-8EA0-C3E3-77D75300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113" y="2808247"/>
            <a:ext cx="9905999" cy="2567976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את הענן הפרטי (</a:t>
            </a:r>
            <a:r>
              <a:rPr lang="en-ZW" dirty="0"/>
              <a:t>private cloud</a:t>
            </a:r>
            <a:r>
              <a:rPr lang="he-IL" dirty="0"/>
              <a:t>) בדרך כלל החברה מחזיקה והיא זו שמנהלת את כל החומרה ותוכנה.</a:t>
            </a:r>
          </a:p>
          <a:p>
            <a:pPr algn="r" rtl="1"/>
            <a:r>
              <a:rPr lang="he-IL" dirty="0"/>
              <a:t>כל בעיית אבטחה שקיימת במרכז הנתונים עשויה לעבור לענן הפרטי.</a:t>
            </a:r>
          </a:p>
          <a:p>
            <a:pPr algn="r" rtl="1"/>
            <a:r>
              <a:rPr lang="he-IL" dirty="0"/>
              <a:t>ממשקים לתקשורת עם המערכת ההפעלה של ה</a:t>
            </a:r>
            <a:r>
              <a:rPr lang="en-US" dirty="0"/>
              <a:t>host</a:t>
            </a:r>
            <a:r>
              <a:rPr lang="he-IL" dirty="0"/>
              <a:t>.</a:t>
            </a:r>
          </a:p>
          <a:p>
            <a:pPr algn="r" rtl="1"/>
            <a:r>
              <a:rPr lang="he-IL" dirty="0"/>
              <a:t> הגנה מפני תקיפה של הארגון.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78E7509-2B1E-BFDE-3C65-50A06223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85578"/>
            <a:ext cx="3433118" cy="274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3BA9-F3D6-D1AA-B265-14114AB2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305" y="1553512"/>
            <a:ext cx="5765728" cy="1507067"/>
          </a:xfrm>
        </p:spPr>
        <p:txBody>
          <a:bodyPr/>
          <a:lstStyle/>
          <a:p>
            <a:pPr algn="r" rt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אבטחה בענן היברידי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0E36-4B6D-8EA0-C3E3-77D75300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84" y="2899833"/>
            <a:ext cx="9905999" cy="1926531"/>
          </a:xfrm>
        </p:spPr>
        <p:txBody>
          <a:bodyPr/>
          <a:lstStyle/>
          <a:p>
            <a:pPr algn="r" rtl="1"/>
            <a:r>
              <a:rPr lang="he-IL" dirty="0"/>
              <a:t>רוב הארגונים משתמשים בענן היברידי (</a:t>
            </a:r>
            <a:r>
              <a:rPr lang="en-ZW" dirty="0"/>
              <a:t>hybrid cloud</a:t>
            </a:r>
            <a:r>
              <a:rPr lang="he-IL" dirty="0"/>
              <a:t>).</a:t>
            </a:r>
          </a:p>
          <a:p>
            <a:pPr algn="r" rtl="1"/>
            <a:r>
              <a:rPr lang="he-IL" dirty="0"/>
              <a:t>הסיכון- אסטרטגיות אבטחה שונות עבור סביבות שונות.</a:t>
            </a:r>
          </a:p>
          <a:p>
            <a:pPr algn="r" rtl="1"/>
            <a:r>
              <a:rPr lang="he-IL" dirty="0"/>
              <a:t>מודל הענן ההיברידי הוא שילוב של ענן ציבורי ופרטי כאחד, ומכאן שבעיות האבטחה שנדונו לגבי שניהם ישימות במקרה של ענן היברידי.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532A459-0DE6-25D9-57AC-54F9415E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29" y="207190"/>
            <a:ext cx="3750201" cy="26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AC2B8A-F257-8D56-7E16-E2EA0AC6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754" y="628617"/>
            <a:ext cx="6368858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שלבים לתכנון האבטחה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0B9D5D7-18D9-DD70-1507-E037BA23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633" y="757572"/>
            <a:ext cx="4004489" cy="5018177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87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748D5-76DE-32D1-07B3-88F7570F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 rtl="1"/>
            <a:r>
              <a:rPr lang="he-IL" sz="5400" b="1" dirty="0">
                <a:latin typeface="Arial" panose="020B0604020202020204" pitchFamily="34" charset="0"/>
                <a:cs typeface="Arial" panose="020B0604020202020204" pitchFamily="34" charset="0"/>
              </a:rPr>
              <a:t>טיפול באבטחת נתונים בעת מעבר לענן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373F31-3432-5F12-8598-ED6370E9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dirty="0">
                <a:solidFill>
                  <a:schemeClr val="tx1"/>
                </a:solidFill>
              </a:rPr>
              <a:t>כאשר חברה מחליטה שברצונה לעבור לשימוש בענן, עליה לדאוג ל:</a:t>
            </a: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נתונים שנמצאים ב"מעבר".</a:t>
            </a: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נתונים שנמצאים ב"מנוחה".</a:t>
            </a: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שושלת נתונים.</a:t>
            </a: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מקור נתונים.</a:t>
            </a: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ניהול נתונים.</a:t>
            </a:r>
          </a:p>
        </p:txBody>
      </p:sp>
    </p:spTree>
    <p:extLst>
      <p:ext uri="{BB962C8B-B14F-4D97-AF65-F5344CB8AC3E}">
        <p14:creationId xmlns:p14="http://schemas.microsoft.com/office/powerpoint/2010/main" val="58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ED2C-6508-427E-A3DA-6074C9C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453" y="1075795"/>
            <a:ext cx="8534400" cy="1507067"/>
          </a:xfrm>
        </p:spPr>
        <p:txBody>
          <a:bodyPr/>
          <a:lstStyle/>
          <a:p>
            <a:pPr algn="r" rt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זיהוי וטיפול בהתקפת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DDOS/DOS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36DA-57DD-6DD4-9136-A0FEC212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54" y="1905528"/>
            <a:ext cx="9905999" cy="3291504"/>
          </a:xfrm>
        </p:spPr>
        <p:txBody>
          <a:bodyPr/>
          <a:lstStyle/>
          <a:p>
            <a:pPr algn="r" rtl="1"/>
            <a:r>
              <a:rPr lang="he-IL" dirty="0"/>
              <a:t> מהירות המערכת יורדת ותוכניות פועלות לאט מאוד.</a:t>
            </a:r>
          </a:p>
          <a:p>
            <a:pPr algn="r" rtl="1"/>
            <a:r>
              <a:rPr lang="he-IL" dirty="0"/>
              <a:t>מספר רב של בקשות חיבור ממספר רב של משתמשים.</a:t>
            </a:r>
          </a:p>
          <a:p>
            <a:pPr algn="r" rtl="1"/>
            <a:r>
              <a:rPr lang="he-IL" dirty="0"/>
              <a:t>מספר המשאבים הזמינים יורד בצורה משמעותית. </a:t>
            </a:r>
          </a:p>
          <a:p>
            <a:pPr algn="r" rtl="1"/>
            <a:r>
              <a:rPr lang="he-IL" dirty="0"/>
              <a:t>טיפול על ידי כך שהמשתמש קובע הגדרות של חומת אש בכדי לחסום בקשות לא מורשות.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ED2C-6508-427E-A3DA-6074C9CF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453" y="1075795"/>
            <a:ext cx="8534400" cy="1507067"/>
          </a:xfrm>
        </p:spPr>
        <p:txBody>
          <a:bodyPr/>
          <a:lstStyle/>
          <a:p>
            <a:pPr algn="r" rtl="1"/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זיהוי וטיפול בהתקפת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IP spoofing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36DA-57DD-6DD4-9136-A0FEC212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54" y="1905528"/>
            <a:ext cx="9905999" cy="3291504"/>
          </a:xfrm>
        </p:spPr>
        <p:txBody>
          <a:bodyPr/>
          <a:lstStyle/>
          <a:p>
            <a:pPr algn="r" rtl="1"/>
            <a:r>
              <a:rPr lang="he-IL" dirty="0"/>
              <a:t> בכדי לזהות זיוף של כתובת </a:t>
            </a:r>
            <a:r>
              <a:rPr lang="en-US" dirty="0"/>
              <a:t>IP </a:t>
            </a:r>
            <a:r>
              <a:rPr lang="he-IL" dirty="0"/>
              <a:t> של משתמש ניתן להשתמש בטכניקות הצפנה והחלפת מפתחות.</a:t>
            </a:r>
          </a:p>
          <a:p>
            <a:pPr algn="r" rtl="1"/>
            <a:r>
              <a:rPr lang="he-IL" dirty="0"/>
              <a:t>על ידי פעולות הצפנה וסינון של כניסות ויציאות ניתן לצמצם את התקפות זיוף.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2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7CEBBB-6A7D-8626-03BC-9B7D32FF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/>
          <a:lstStyle/>
          <a:p>
            <a:pPr algn="ctr" rtl="1"/>
            <a:r>
              <a:rPr lang="he-IL" sz="7200" b="1" dirty="0">
                <a:latin typeface="Arial" panose="020B0604020202020204" pitchFamily="34" charset="0"/>
                <a:cs typeface="Arial" panose="020B0604020202020204" pitchFamily="34" charset="0"/>
              </a:rPr>
              <a:t>לסיכום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EB24-418C-8D8E-2BC1-BE3C343F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950430"/>
            <a:ext cx="9905998" cy="1478570"/>
          </a:xfrm>
        </p:spPr>
        <p:txBody>
          <a:bodyPr/>
          <a:lstStyle/>
          <a:p>
            <a:pPr algn="ctr" rtl="1"/>
            <a:r>
              <a:rPr lang="he-IL" sz="7200" b="1" dirty="0">
                <a:latin typeface="Arial" panose="020B0604020202020204" pitchFamily="34" charset="0"/>
                <a:cs typeface="Arial" panose="020B0604020202020204" pitchFamily="34" charset="0"/>
              </a:rPr>
              <a:t>שאלות?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87C910-8322-BB60-0B79-0206214FECD6}"/>
              </a:ext>
            </a:extLst>
          </p:cNvPr>
          <p:cNvSpPr txBox="1">
            <a:spLocks/>
          </p:cNvSpPr>
          <p:nvPr/>
        </p:nvSpPr>
        <p:spPr>
          <a:xfrm>
            <a:off x="1143001" y="4573075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4000" b="1" dirty="0">
                <a:latin typeface="Arial" panose="020B0604020202020204" pitchFamily="34" charset="0"/>
                <a:cs typeface="Arial" panose="020B0604020202020204" pitchFamily="34" charset="0"/>
              </a:rPr>
              <a:t>תודה רבה על ההקשבה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2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117BD-DC84-654A-315C-2DA913B1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4768685"/>
            <a:ext cx="8534400" cy="1507067"/>
          </a:xfrm>
        </p:spPr>
        <p:txBody>
          <a:bodyPr>
            <a:normAutofit/>
          </a:bodyPr>
          <a:lstStyle/>
          <a:p>
            <a:pPr rtl="1"/>
            <a:r>
              <a:rPr lang="he-IL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ביבליוגרפיה</a:t>
            </a:r>
            <a:endParaRPr lang="en-US" sz="4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B327-5869-88F8-8C78-867A195C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035370" cy="4280095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2"/>
              </a:rPr>
              <a:t>chrome-extension://</a:t>
            </a:r>
            <a:r>
              <a:rPr lang="en-US" sz="1050" dirty="0" err="1">
                <a:solidFill>
                  <a:schemeClr val="tx1"/>
                </a:solidFill>
                <a:hlinkClick r:id="rId2"/>
              </a:rPr>
              <a:t>efaidnbmnnnibpcajpcglclefindmkaj</a:t>
            </a:r>
            <a:r>
              <a:rPr lang="en-US" sz="1050" dirty="0">
                <a:solidFill>
                  <a:schemeClr val="tx1"/>
                </a:solidFill>
                <a:hlinkClick r:id="rId2"/>
              </a:rPr>
              <a:t>/http://citeseerx.ist.psu.edu/viewdoc/download?doi=10.1.1.1037.2443&amp;rep=rep1&amp;type=pdf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3"/>
              </a:rPr>
              <a:t>2009 IEEE International Conference on Services Computing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4"/>
              </a:rPr>
              <a:t>chrome-extension://</a:t>
            </a:r>
            <a:r>
              <a:rPr lang="en-US" sz="1050" dirty="0" err="1">
                <a:solidFill>
                  <a:schemeClr val="tx1"/>
                </a:solidFill>
                <a:hlinkClick r:id="rId4"/>
              </a:rPr>
              <a:t>efaidnbmnnnibpcajpcglclefindmkaj</a:t>
            </a:r>
            <a:r>
              <a:rPr lang="en-US" sz="1050" dirty="0">
                <a:solidFill>
                  <a:schemeClr val="tx1"/>
                </a:solidFill>
                <a:hlinkClick r:id="rId4"/>
              </a:rPr>
              <a:t>/https://arxiv.org/ftp/arxiv/papers/1204/1204.0764.pdf</a:t>
            </a:r>
            <a:endParaRPr lang="he-IL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5"/>
              </a:rPr>
              <a:t>https://azure.microsoft.com/en-us/overview/what-are-private-public-hybrid-clouds/#deployment-options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6"/>
              </a:rPr>
              <a:t>https://www.datamation.com/cloud/cloud-security-enabling-secure-cloud-deployment/</a:t>
            </a:r>
            <a:endParaRPr lang="he-IL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7"/>
              </a:rPr>
              <a:t>https://freepngimg.com/thumb/cloud_computing/23593-5-cloud-computing-free-download.png</a:t>
            </a: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7"/>
              </a:rPr>
              <a:t>https://www.internethalloffame.org/sites/default/files/inductees/jcr%20licklider.jpg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8"/>
              </a:rPr>
              <a:t>https://everitesolutions.com/wp-content/uploads/2021/02/Cloud-Computing-types-Cloud-1.png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9"/>
              </a:rPr>
              <a:t>https://miro.medium.com/max/1082/1*Ktb-8ccVdwGSUkf_2trstA.jpeg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10"/>
              </a:rPr>
              <a:t>https://www.crucial.com.au/blog/wp-content/uploads/2013/05/types-of-cloud-computing1.png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11"/>
              </a:rPr>
              <a:t>https://www.webeng.co/wp-content/uploads/2021/02/cloud-deployment-models.png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12"/>
              </a:rPr>
              <a:t>https://website-assets-fs.freshworks.com/attachments/cjr7cdxq6019gj9g0gqjem2hl-sla-10e0d5b1.one-half.png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13"/>
              </a:rPr>
              <a:t>https://documents.trendmicro.com/images/TEx/articles/Cloud-Security-101-cover.png</a:t>
            </a:r>
            <a:endParaRPr lang="en-US" sz="105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  <a:hlinkClick r:id="rId14"/>
              </a:rPr>
              <a:t>https://cdn.shopify.com/s/files/1/0576/7063/1573/files/Service_Level_agreement_480x480.png?v=1626425359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22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EA61A16-6E05-0D04-011B-45086CC76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5" b="1616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CC1D1-874A-8583-09C8-172196FC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953" y="818276"/>
            <a:ext cx="8151019" cy="1507067"/>
          </a:xfrm>
        </p:spPr>
        <p:txBody>
          <a:bodyPr>
            <a:normAutofit/>
          </a:bodyPr>
          <a:lstStyle/>
          <a:p>
            <a:r>
              <a:rPr lang="he-IL" b="1" dirty="0"/>
              <a:t>תרומתו של הענן בתחום התקשורת</a:t>
            </a:r>
            <a:endParaRPr lang="en-US" b="1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06BB-CF49-5D21-DDEF-204284C5B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769" y="2191993"/>
            <a:ext cx="8534400" cy="2676905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chemeClr val="tx1"/>
                </a:solidFill>
              </a:rPr>
              <a:t>מפחית עלויות חומרה ואחזקה.</a:t>
            </a:r>
            <a:endParaRPr lang="en-ZW" dirty="0">
              <a:solidFill>
                <a:schemeClr val="tx1"/>
              </a:solidFill>
            </a:endParaRP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מונע שדרוג יומיומי.</a:t>
            </a:r>
          </a:p>
          <a:p>
            <a:pPr algn="r" rtl="1"/>
            <a:r>
              <a:rPr lang="he-IL" dirty="0">
                <a:solidFill>
                  <a:schemeClr val="tx1"/>
                </a:solidFill>
              </a:rPr>
              <a:t>מאפשר גמישות ונגישות מכל מקום בעולם.</a:t>
            </a:r>
            <a:endParaRPr lang="en-Z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117BD-DC84-654A-315C-2DA913B1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pPr rtl="1"/>
            <a:r>
              <a:rPr lang="he-I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ביבליוגרפיה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B327-5869-88F8-8C78-867A195C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724686" cy="3615267"/>
          </a:xfrm>
        </p:spPr>
        <p:txBody>
          <a:bodyPr>
            <a:normAutofit/>
          </a:bodyPr>
          <a:lstStyle/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https://static.javatpoint.com/cloudpages/images/publiccloud.png</a:t>
            </a:r>
            <a:endParaRPr lang="he-IL" sz="12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https://static.javatpoint.com/cloudpages/images/privatecloud.png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https://static.javatpoint.com/cloudpages/images/hybridcloud.png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https://www.insight.com/content/dam/insight-web/en_US/article-images/infographics/7-steps-to-developing-a-cloud-security-plan.jpg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https://www.ibm.com/blogs/cloud-computing/wp-content/uploads/2018/01/TRIAD.png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https://w7.pngwing.com/pngs/966/415/png-transparent-human-skull-symbolism-skull-and-crossbones-symbols-of-death-skull-jolly-roger-bones-skull-and-crossbones.png</a:t>
            </a:r>
            <a:endParaRPr lang="en-US" sz="1200" dirty="0">
              <a:solidFill>
                <a:schemeClr val="tx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https://midascreative.co.uk/wp-content/uploads/2018/10/Web-Design-Questions-You-Should-Ask-Yourself-Before-Building-An-Awesome-Website.jpg</a:t>
            </a:r>
            <a:endParaRPr lang="he-IL" sz="120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https://imageio.forbes.com/specials-images/imageserve/5f1d8f1daccaa93b7815079f/Single-line-drawing-of-a-light-bulb-with-a-question-mark/960x0.jpg?fit=bounds&amp;format=jpg&amp;width=960</a:t>
            </a:r>
            <a:endParaRPr lang="en-US" sz="1200" dirty="0">
              <a:solidFill>
                <a:schemeClr val="tx1"/>
              </a:solidFill>
            </a:endParaRPr>
          </a:p>
          <a:p>
            <a:pPr algn="r" rtl="1">
              <a:lnSpc>
                <a:spcPct val="90000"/>
              </a:lnSpc>
            </a:pPr>
            <a:r>
              <a:rPr lang="en-US" sz="1200" dirty="0">
                <a:solidFill>
                  <a:schemeClr val="tx1"/>
                </a:solidFill>
                <a:hlinkClick r:id="rId10"/>
              </a:rPr>
              <a:t>https://www.intel.com/content/www/us/en/cloud-computing/cloud-security-architecture.html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3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89220CFE-A3C6-448E-A8C7-CEAED932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AE580-2233-06A5-1CF3-454E1428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324" y="620722"/>
            <a:ext cx="6731102" cy="1507067"/>
          </a:xfrm>
        </p:spPr>
        <p:txBody>
          <a:bodyPr>
            <a:normAutofit/>
          </a:bodyPr>
          <a:lstStyle/>
          <a:p>
            <a:r>
              <a:rPr lang="en-US" b="1" dirty="0"/>
              <a:t>intergalactic computer network</a:t>
            </a:r>
          </a:p>
        </p:txBody>
      </p:sp>
      <p:sp>
        <p:nvSpPr>
          <p:cNvPr id="9221" name="Snip Diagonal Corner Rectangle 25">
            <a:extLst>
              <a:ext uri="{FF2B5EF4-FFF2-40B4-BE49-F238E27FC236}">
                <a16:creationId xmlns:a16="http://schemas.microsoft.com/office/drawing/2014/main" id="{2E91ED80-632C-4328-8E5C-0CAF33E7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istory of the Internet timeline | Timetoast timelines">
            <a:extLst>
              <a:ext uri="{FF2B5EF4-FFF2-40B4-BE49-F238E27FC236}">
                <a16:creationId xmlns:a16="http://schemas.microsoft.com/office/drawing/2014/main" id="{8F57DB40-5F93-C8E5-695B-9919330B8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r="11828" b="-1"/>
          <a:stretch/>
        </p:blipFill>
        <p:spPr bwMode="auto">
          <a:xfrm>
            <a:off x="789022" y="807043"/>
            <a:ext cx="3350327" cy="4956048"/>
          </a:xfrm>
          <a:custGeom>
            <a:avLst/>
            <a:gdLst/>
            <a:ahLst/>
            <a:cxnLst/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EE9E-E24C-A757-A048-78CB8A8F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323" y="2068511"/>
            <a:ext cx="5896606" cy="3615267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הרעיון נהגה בשנות השישים על ידי </a:t>
            </a:r>
            <a:r>
              <a:rPr lang="en-US" dirty="0"/>
              <a:t>R.C.J</a:t>
            </a:r>
            <a:r>
              <a:rPr lang="he-IL" dirty="0"/>
              <a:t> </a:t>
            </a:r>
            <a:r>
              <a:rPr lang="he-IL" dirty="0" err="1"/>
              <a:t>ליקלידר</a:t>
            </a:r>
            <a:r>
              <a:rPr lang="he-IL" dirty="0"/>
              <a:t>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err="1"/>
              <a:t>ליקלידר</a:t>
            </a:r>
            <a:r>
              <a:rPr lang="he-IL" dirty="0"/>
              <a:t> הגה רעיונות שעליהם נבנה ה </a:t>
            </a:r>
            <a:r>
              <a:rPr lang="en-ZW" dirty="0"/>
              <a:t>ARPANET</a:t>
            </a:r>
            <a:r>
              <a:rPr lang="he-IL" dirty="0"/>
              <a:t>-</a:t>
            </a:r>
            <a:br>
              <a:rPr lang="en-US" dirty="0"/>
            </a:br>
            <a:r>
              <a:rPr lang="en-ZW" dirty="0"/>
              <a:t>advanced research projects agency network</a:t>
            </a:r>
            <a:r>
              <a:rPr lang="he-IL" dirty="0"/>
              <a:t> - שממנה התפתחה רשת האינטרנט.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החזון של </a:t>
            </a:r>
            <a:r>
              <a:rPr lang="he-IL" dirty="0" err="1"/>
              <a:t>ליקלידר</a:t>
            </a:r>
            <a:r>
              <a:rPr lang="he-IL" dirty="0"/>
              <a:t> היה שלכל אחד ברחבי העולם תהיה גישה לכל תוכנה ונתונים מכל אתר, מכל מקום בעולם.</a:t>
            </a:r>
          </a:p>
        </p:txBody>
      </p:sp>
      <p:grpSp>
        <p:nvGrpSpPr>
          <p:cNvPr id="9222" name="Group 74">
            <a:extLst>
              <a:ext uri="{FF2B5EF4-FFF2-40B4-BE49-F238E27FC236}">
                <a16:creationId xmlns:a16="http://schemas.microsoft.com/office/drawing/2014/main" id="{13A271B6-83F2-4E87-A6AD-450F042D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433C90-9936-4ABD-B763-2CD6C421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6D1147B-1DF4-4FA0-9601-3AB638E3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9E30F5C-D28E-4B06-847C-1104626FC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1B65F81-D52E-422A-BA2A-0E3294D0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992E9D3-9DB7-4C46-8AFB-E50194C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021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B00B-1D91-59C4-794F-ED1A0905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769" y="586607"/>
            <a:ext cx="8534400" cy="1507067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cs typeface="+mn-cs"/>
              </a:rPr>
              <a:t>סוגי מחשוב ענן:</a:t>
            </a:r>
            <a:endParaRPr lang="en-US" b="1" dirty="0">
              <a:cs typeface="+mn-cs"/>
            </a:endParaRPr>
          </a:p>
        </p:txBody>
      </p:sp>
      <p:pic>
        <p:nvPicPr>
          <p:cNvPr id="3074" name="Picture 2" descr="Cloud Computing | Types of Cloud Computing Services | ESDS">
            <a:extLst>
              <a:ext uri="{FF2B5EF4-FFF2-40B4-BE49-F238E27FC236}">
                <a16:creationId xmlns:a16="http://schemas.microsoft.com/office/drawing/2014/main" id="{D91F67CB-67DF-95D7-FC1B-741A8678C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488" y="4327907"/>
            <a:ext cx="4463023" cy="224266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4825-A117-7AE2-5787-0EC7E7313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7" y="2093674"/>
            <a:ext cx="9559092" cy="2405576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ענן ציבורי (</a:t>
            </a:r>
            <a:r>
              <a:rPr lang="en-ZW" dirty="0"/>
              <a:t>public cloud</a:t>
            </a:r>
            <a:r>
              <a:rPr lang="he-IL" dirty="0"/>
              <a:t>)- זהו ענן שמשרת מספר ארגונים או את הציבור הרחב.</a:t>
            </a:r>
          </a:p>
          <a:p>
            <a:pPr algn="r" rtl="1"/>
            <a:r>
              <a:rPr lang="he-IL" dirty="0"/>
              <a:t>ענן פרטי (</a:t>
            </a:r>
            <a:r>
              <a:rPr lang="en-ZW" dirty="0"/>
              <a:t>private cloud</a:t>
            </a:r>
            <a:r>
              <a:rPr lang="he-IL" dirty="0"/>
              <a:t>)- זהו ענן שמשרת ארגון יחיד ומופעל על ידו.</a:t>
            </a:r>
          </a:p>
          <a:p>
            <a:pPr algn="r" rtl="1"/>
            <a:r>
              <a:rPr lang="he-IL" dirty="0"/>
              <a:t>ענן היברידי (</a:t>
            </a:r>
            <a:r>
              <a:rPr lang="en-ZW" dirty="0"/>
              <a:t>hybrid cloud</a:t>
            </a:r>
            <a:r>
              <a:rPr lang="he-IL" dirty="0"/>
              <a:t>)- זהו שילוב של ענן ציבורי ופרטי.</a:t>
            </a:r>
          </a:p>
          <a:p>
            <a:pPr algn="r" rtl="1"/>
            <a:r>
              <a:rPr lang="he-IL" dirty="0"/>
              <a:t>ענן שיתופי (</a:t>
            </a:r>
            <a:r>
              <a:rPr lang="en-ZW" dirty="0"/>
              <a:t>community cloud</a:t>
            </a:r>
            <a:r>
              <a:rPr lang="he-IL" dirty="0"/>
              <a:t>)- זהו ענן שמשרת מספר ארגונים שונים בעלי אותו אינטרס.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A42A-7650-4F78-AACA-F1F1932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303" y="618518"/>
            <a:ext cx="5641523" cy="745960"/>
          </a:xfrm>
        </p:spPr>
        <p:txBody>
          <a:bodyPr>
            <a:normAutofit fontScale="90000"/>
          </a:bodyPr>
          <a:lstStyle/>
          <a:p>
            <a:r>
              <a:rPr lang="he-IL" sz="4400" b="1" dirty="0">
                <a:cs typeface="+mn-cs"/>
              </a:rPr>
              <a:t>מודלים של שירותי ענן</a:t>
            </a:r>
            <a:endParaRPr lang="en-US" sz="4400" b="1" dirty="0">
              <a:cs typeface="+mn-cs"/>
            </a:endParaRPr>
          </a:p>
        </p:txBody>
      </p:sp>
      <p:pic>
        <p:nvPicPr>
          <p:cNvPr id="6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2F940600-159A-5B0B-7999-B9E1A2EE3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50" y="1617498"/>
            <a:ext cx="6817699" cy="462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49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A42A-7650-4F78-AACA-F1F1932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44" y="693819"/>
            <a:ext cx="9905998" cy="745960"/>
          </a:xfrm>
        </p:spPr>
        <p:txBody>
          <a:bodyPr/>
          <a:lstStyle/>
          <a:p>
            <a:r>
              <a:rPr lang="en-ZW" b="1" dirty="0" err="1"/>
              <a:t>Saas</a:t>
            </a:r>
            <a:r>
              <a:rPr lang="en-ZW" b="1" dirty="0"/>
              <a:t>- software as a service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4BAF-DC6E-518B-78AD-9FA69E18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486286"/>
          </a:xfrm>
        </p:spPr>
        <p:txBody>
          <a:bodyPr/>
          <a:lstStyle/>
          <a:p>
            <a:pPr algn="r" rtl="1"/>
            <a:r>
              <a:rPr lang="he-IL" dirty="0"/>
              <a:t>בעברית פשוטה- "תוכנה כשירות".</a:t>
            </a:r>
          </a:p>
          <a:p>
            <a:pPr algn="r" rtl="1"/>
            <a:r>
              <a:rPr lang="he-IL" dirty="0"/>
              <a:t>ניתן להשתמש בשירותים או בתוכנות אלו ללא צורך בהתקנה והורדה.</a:t>
            </a:r>
          </a:p>
          <a:p>
            <a:pPr algn="r" rtl="1"/>
            <a:r>
              <a:rPr lang="he-IL" dirty="0"/>
              <a:t>דוגמאות לשירותים כאלה- </a:t>
            </a:r>
            <a:r>
              <a:rPr lang="en-ZW" dirty="0"/>
              <a:t>Google Docs, Dropbox, </a:t>
            </a:r>
            <a:r>
              <a:rPr lang="en-ZW" dirty="0" err="1"/>
              <a:t>Wix</a:t>
            </a:r>
            <a:r>
              <a:rPr lang="he-IL" dirty="0"/>
              <a:t>.</a:t>
            </a:r>
          </a:p>
          <a:p>
            <a:pPr algn="r" rtl="1"/>
            <a:r>
              <a:rPr lang="he-IL" dirty="0"/>
              <a:t>לרוב השירותים או התוכנות האלה לא מציעות שום גמישות.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837C7-47C8-8A8B-599B-2D5F37949E6B}"/>
              </a:ext>
            </a:extLst>
          </p:cNvPr>
          <p:cNvSpPr txBox="1"/>
          <p:nvPr/>
        </p:nvSpPr>
        <p:spPr>
          <a:xfrm>
            <a:off x="712832" y="4735773"/>
            <a:ext cx="90684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2400" dirty="0"/>
          </a:p>
          <a:p>
            <a:pPr algn="r" rtl="1">
              <a:buFont typeface="Wingdings" panose="05000000000000000000" pitchFamily="2" charset="2"/>
              <a:buChar char=""/>
            </a:pPr>
            <a:r>
              <a:rPr lang="he-IL" sz="2400" dirty="0"/>
              <a:t> פחות מתאים עבור סטארט-אפים שמחפשים סביבת פיתוח מנוהלת.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2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A42A-7650-4F78-AACA-F1F1932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44" y="693819"/>
            <a:ext cx="9905998" cy="745960"/>
          </a:xfrm>
        </p:spPr>
        <p:txBody>
          <a:bodyPr/>
          <a:lstStyle/>
          <a:p>
            <a:r>
              <a:rPr lang="en-US" b="1" dirty="0" err="1"/>
              <a:t>paas</a:t>
            </a:r>
            <a:r>
              <a:rPr lang="en-US" b="1" dirty="0"/>
              <a:t>- platform as a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4BAF-DC6E-518B-78AD-9FA69E18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608263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בעברית פשוטה- "פלטפורמה כשירות".</a:t>
            </a:r>
          </a:p>
          <a:p>
            <a:pPr algn="r" rtl="1"/>
            <a:r>
              <a:rPr lang="he-IL" dirty="0"/>
              <a:t>פלטפורמת ענן מנוהלת.</a:t>
            </a:r>
          </a:p>
          <a:p>
            <a:pPr algn="r" rtl="1"/>
            <a:r>
              <a:rPr lang="he-IL" dirty="0"/>
              <a:t>מאפשרת למתכנתים וחברות טכנולוגיות לפתח, להריץ ולנהל את השירות, המוצר או האתר שלהם.</a:t>
            </a:r>
          </a:p>
          <a:p>
            <a:pPr algn="r" rtl="1"/>
            <a:r>
              <a:rPr lang="he-IL" dirty="0"/>
              <a:t>דוגמאות לחברות שמציעות שירותי </a:t>
            </a:r>
            <a:r>
              <a:rPr lang="en-US" dirty="0"/>
              <a:t>PAAS</a:t>
            </a:r>
            <a:r>
              <a:rPr lang="he-IL" dirty="0"/>
              <a:t>- </a:t>
            </a:r>
            <a:r>
              <a:rPr lang="en-ZW" dirty="0"/>
              <a:t>Amazon AWS, Heroku, Netlify</a:t>
            </a:r>
            <a:r>
              <a:rPr lang="he-IL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8E02D-5601-F0D0-72D7-3BAA2D5FFE8C}"/>
              </a:ext>
            </a:extLst>
          </p:cNvPr>
          <p:cNvSpPr txBox="1"/>
          <p:nvPr/>
        </p:nvSpPr>
        <p:spPr>
          <a:xfrm>
            <a:off x="500063" y="4857750"/>
            <a:ext cx="89304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dirty="0"/>
          </a:p>
          <a:p>
            <a:pPr algn="r" rtl="1">
              <a:buFont typeface="Wingdings" panose="05000000000000000000" pitchFamily="2" charset="2"/>
              <a:buChar char="J"/>
            </a:pPr>
            <a:r>
              <a:rPr lang="he-IL" sz="2400" dirty="0"/>
              <a:t> מתאים מאוד למפתחים. אין התעסקות בתשתיות ובתחזוקה אלא יותר התמקדות   בפיתוח.</a:t>
            </a:r>
          </a:p>
        </p:txBody>
      </p:sp>
    </p:spTree>
    <p:extLst>
      <p:ext uri="{BB962C8B-B14F-4D97-AF65-F5344CB8AC3E}">
        <p14:creationId xmlns:p14="http://schemas.microsoft.com/office/powerpoint/2010/main" val="24556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AA42A-7650-4F78-AACA-F1F1932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44" y="693819"/>
            <a:ext cx="9905998" cy="745960"/>
          </a:xfrm>
        </p:spPr>
        <p:txBody>
          <a:bodyPr/>
          <a:lstStyle/>
          <a:p>
            <a:r>
              <a:rPr lang="en-US" b="1" dirty="0" err="1"/>
              <a:t>iaas</a:t>
            </a:r>
            <a:r>
              <a:rPr lang="en-US" b="1" dirty="0"/>
              <a:t>- infrastructure as a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4BAF-DC6E-518B-78AD-9FA69E18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08847"/>
            <a:ext cx="9905999" cy="3167894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בעברית פשוטה- "תשתית כשירות".</a:t>
            </a:r>
          </a:p>
          <a:p>
            <a:pPr algn="r" rtl="1"/>
            <a:r>
              <a:rPr lang="he-IL" dirty="0"/>
              <a:t>מאוד דומה ל </a:t>
            </a:r>
            <a:r>
              <a:rPr lang="en-ZW" dirty="0"/>
              <a:t>PaaS</a:t>
            </a:r>
            <a:r>
              <a:rPr lang="he-IL" dirty="0"/>
              <a:t> רק שהיא גמישה יותר.</a:t>
            </a:r>
          </a:p>
          <a:p>
            <a:pPr algn="r" rtl="1"/>
            <a:r>
              <a:rPr lang="he-IL" dirty="0"/>
              <a:t>במודל זה המשתמש יכול להתקין על הענן שלו גם מכונות וירטואליות שכוללות מערכות הפעלה ויישומים.</a:t>
            </a:r>
          </a:p>
          <a:p>
            <a:pPr algn="r" rtl="1"/>
            <a:r>
              <a:rPr lang="he-IL" dirty="0"/>
              <a:t>זהו המודל הגמיש ביותר מבין השלושה במונחי שירותי מחשוב, מודל שמאפשר אוטומציה, תקשורת, כוח עיבוד ואחסון.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8E02D-5601-F0D0-72D7-3BAA2D5FFE8C}"/>
              </a:ext>
            </a:extLst>
          </p:cNvPr>
          <p:cNvSpPr txBox="1"/>
          <p:nvPr/>
        </p:nvSpPr>
        <p:spPr>
          <a:xfrm>
            <a:off x="337624" y="4876741"/>
            <a:ext cx="89529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dirty="0"/>
          </a:p>
          <a:p>
            <a:pPr algn="r" rtl="1">
              <a:buFont typeface="Wingdings" panose="05000000000000000000" pitchFamily="2" charset="2"/>
              <a:buChar char="J"/>
            </a:pPr>
            <a:r>
              <a:rPr lang="he-IL" sz="2400" dirty="0"/>
              <a:t> מתאים מאוד למפתחים. אין התעסקות בתשתיות ובתחזוקה אלא יותר התמקדות   בפיתוח.</a:t>
            </a:r>
          </a:p>
        </p:txBody>
      </p:sp>
    </p:spTree>
    <p:extLst>
      <p:ext uri="{BB962C8B-B14F-4D97-AF65-F5344CB8AC3E}">
        <p14:creationId xmlns:p14="http://schemas.microsoft.com/office/powerpoint/2010/main" val="39107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8089</TotalTime>
  <Words>1354</Words>
  <Application>Microsoft Office PowerPoint</Application>
  <PresentationFormat>Widescreen</PresentationFormat>
  <Paragraphs>147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Wingdings</vt:lpstr>
      <vt:lpstr>Wingdings 3</vt:lpstr>
      <vt:lpstr>Slice</vt:lpstr>
      <vt:lpstr>Cloud securityאבטחת ענן- </vt:lpstr>
      <vt:lpstr>מהו מחשוב ענן?</vt:lpstr>
      <vt:lpstr>תרומתו של הענן בתחום התקשורת</vt:lpstr>
      <vt:lpstr>intergalactic computer network</vt:lpstr>
      <vt:lpstr>סוגי מחשוב ענן:</vt:lpstr>
      <vt:lpstr>מודלים של שירותי ענן</vt:lpstr>
      <vt:lpstr>Saas- software as a service </vt:lpstr>
      <vt:lpstr>paas- platform as a service</vt:lpstr>
      <vt:lpstr>iaas- infrastructure as a service</vt:lpstr>
      <vt:lpstr>מודלים של שירותי ענן</vt:lpstr>
      <vt:lpstr>מודלים של שירותי ענן וסוגי מחשוב עננים</vt:lpstr>
      <vt:lpstr>מהי אבטחת ענן?</vt:lpstr>
      <vt:lpstr>Service level agreement- sla</vt:lpstr>
      <vt:lpstr>Sla- מה זה מכיל?</vt:lpstr>
      <vt:lpstr>הארכיטקטורה של הענן</vt:lpstr>
      <vt:lpstr>ארכיטקטורת אבטחת הענן</vt:lpstr>
      <vt:lpstr>איומי ארכיטקטורת אבטחת ענן</vt:lpstr>
      <vt:lpstr>אבטחה</vt:lpstr>
      <vt:lpstr>בעיות אבטחה בענן</vt:lpstr>
      <vt:lpstr>אבטחה בענן ציבורי</vt:lpstr>
      <vt:lpstr>אבטחה בענן פרטי</vt:lpstr>
      <vt:lpstr>אבטחה בענן היברידי</vt:lpstr>
      <vt:lpstr>שלבים לתכנון האבטחה</vt:lpstr>
      <vt:lpstr>טיפול באבטחת נתונים בעת מעבר לענן</vt:lpstr>
      <vt:lpstr>זיהוי וטיפול בהתקפת DDOS/DOS</vt:lpstr>
      <vt:lpstr>זיהוי וטיפול בהתקפת IP spoofing</vt:lpstr>
      <vt:lpstr>לסיכום</vt:lpstr>
      <vt:lpstr>שאלות?</vt:lpstr>
      <vt:lpstr>ביבליוגרפיה</vt:lpstr>
      <vt:lpstr>ביבליוגרפיה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security</dc:title>
  <dc:creator>מיכל ליבוב</dc:creator>
  <cp:lastModifiedBy>מיכל ליבוב</cp:lastModifiedBy>
  <cp:revision>33</cp:revision>
  <dcterms:created xsi:type="dcterms:W3CDTF">2022-04-24T14:50:58Z</dcterms:created>
  <dcterms:modified xsi:type="dcterms:W3CDTF">2022-05-11T11:56:46Z</dcterms:modified>
</cp:coreProperties>
</file>